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291" r:id="rId3"/>
    <p:sldId id="317" r:id="rId4"/>
    <p:sldId id="324" r:id="rId5"/>
    <p:sldId id="321" r:id="rId6"/>
    <p:sldId id="338" r:id="rId7"/>
    <p:sldId id="337" r:id="rId8"/>
    <p:sldId id="282" r:id="rId9"/>
    <p:sldId id="325" r:id="rId10"/>
    <p:sldId id="339" r:id="rId11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8" autoAdjust="0"/>
    <p:restoredTop sz="91474" autoAdjust="0"/>
  </p:normalViewPr>
  <p:slideViewPr>
    <p:cSldViewPr>
      <p:cViewPr>
        <p:scale>
          <a:sx n="57" d="100"/>
          <a:sy n="57" d="100"/>
        </p:scale>
        <p:origin x="751" y="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2EC4A-A1B6-4B06-B4A8-C4BACBEED029}" type="datetimeFigureOut">
              <a:rPr lang="zh-HK" altLang="en-US" smtClean="0"/>
              <a:t>22/10/2019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019-BD0E-4ACA-BEFD-F023C09FF1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5342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245-CF55-4999-BE96-01EE1BA29F6D}" type="slidenum">
              <a:rPr lang="zh-HK" altLang="en-US" smtClean="0">
                <a:solidFill>
                  <a:prstClr val="black"/>
                </a:solidFill>
              </a:rPr>
              <a:pPr/>
              <a:t>2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6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Holding and encouraging retreatant to contemplate</a:t>
            </a:r>
            <a:r>
              <a:rPr lang="en-US" altLang="zh-HK" baseline="0" dirty="0"/>
              <a:t> the parts that one does not like.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7019-BD0E-4ACA-BEFD-F023C09FF1E7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098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84CA8-B236-4620-B4E6-170804827108}" type="slidenum">
              <a:rPr lang="zh-HK" altLang="en-US" smtClean="0">
                <a:solidFill>
                  <a:prstClr val="black"/>
                </a:solidFill>
              </a:rPr>
              <a:pPr/>
              <a:t>4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80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84CA8-B236-4620-B4E6-170804827108}" type="slidenum">
              <a:rPr lang="zh-HK" altLang="en-US" smtClean="0">
                <a:solidFill>
                  <a:prstClr val="black"/>
                </a:solidFill>
              </a:rPr>
              <a:pPr/>
              <a:t>5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6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當受輔者有一些難以碰觸的情感，如童年創傷等：</a:t>
            </a:r>
            <a:endParaRPr lang="en-US" altLang="zh-TW" dirty="0"/>
          </a:p>
          <a:p>
            <a:r>
              <a:rPr lang="en-US" altLang="zh-TW" dirty="0"/>
              <a:t>May fluctuate between two extremes:</a:t>
            </a:r>
          </a:p>
          <a:p>
            <a:pPr marL="228600" indent="-228600">
              <a:buAutoNum type="arabicParenR"/>
            </a:pPr>
            <a:r>
              <a:rPr lang="en-US" altLang="zh-TW" dirty="0"/>
              <a:t>Cut</a:t>
            </a:r>
            <a:r>
              <a:rPr lang="en-US" altLang="zh-TW" baseline="0" dirty="0"/>
              <a:t> off, run away or numb</a:t>
            </a:r>
          </a:p>
          <a:p>
            <a:pPr marL="228600" indent="-228600">
              <a:buAutoNum type="arabicParenR"/>
            </a:pPr>
            <a:r>
              <a:rPr lang="en-US" altLang="zh-TW" baseline="0" dirty="0"/>
              <a:t>Overwhelm by the emotion</a:t>
            </a:r>
          </a:p>
          <a:p>
            <a:pPr marL="228600" indent="-228600">
              <a:buAutoNum type="arabicParenR"/>
            </a:pPr>
            <a:endParaRPr lang="en-US" altLang="zh-TW" baseline="0" dirty="0"/>
          </a:p>
          <a:p>
            <a:pPr marL="0" indent="0">
              <a:buNone/>
            </a:pPr>
            <a:r>
              <a:rPr lang="en-US" altLang="zh-TW" baseline="0" dirty="0"/>
              <a:t>SD can help the retreatant by helping to stay at a connected distance</a:t>
            </a:r>
            <a:endParaRPr lang="en-US" altLang="zh-TW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84CA8-B236-4620-B4E6-170804827108}" type="slidenum">
              <a:rPr lang="zh-HK" altLang="en-US" smtClean="0">
                <a:solidFill>
                  <a:prstClr val="black"/>
                </a:solidFill>
              </a:rPr>
              <a:pPr/>
              <a:t>6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85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Shall</a:t>
            </a:r>
            <a:r>
              <a:rPr lang="en-US" altLang="zh-HK" baseline="0" dirty="0"/>
              <a:t> I take out the SD self-contemplation and develop a separate EUJD on self?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7019-BD0E-4ACA-BEFD-F023C09FF1E7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648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/>
              <a:t>Compared to the Revolution of Science, all other events like reformation, two world wars are reduced to mere episodes.</a:t>
            </a:r>
          </a:p>
          <a:p>
            <a:r>
              <a:rPr lang="en-US" altLang="zh-HK" baseline="0" dirty="0"/>
              <a:t>You can catch yourself in doing which operation</a:t>
            </a:r>
          </a:p>
          <a:p>
            <a:endParaRPr lang="en-US" altLang="zh-HK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245-CF55-4999-BE96-01EE1BA29F6D}" type="slidenum">
              <a:rPr lang="zh-HK" altLang="en-US" smtClean="0">
                <a:solidFill>
                  <a:prstClr val="black"/>
                </a:solidFill>
              </a:rPr>
              <a:pPr/>
              <a:t>8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6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Holding and encouraging retreatant to contemplate</a:t>
            </a:r>
            <a:r>
              <a:rPr lang="en-US" altLang="zh-HK" baseline="0" dirty="0"/>
              <a:t> the parts that one does not like.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7019-BD0E-4ACA-BEFD-F023C09FF1E7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202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6981-FD40-4EC6-BCCB-76C43E510234}" type="datetimeFigureOut">
              <a:rPr lang="zh-HK" altLang="en-US" smtClean="0"/>
              <a:t>22/10/2019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3765-564B-4751-B3FF-A03E12823F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984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6981-FD40-4EC6-BCCB-76C43E510234}" type="datetimeFigureOut">
              <a:rPr lang="zh-HK" altLang="en-US" smtClean="0"/>
              <a:t>22/10/2019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3765-564B-4751-B3FF-A03E12823F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673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6981-FD40-4EC6-BCCB-76C43E510234}" type="datetimeFigureOut">
              <a:rPr lang="zh-HK" altLang="en-US" smtClean="0"/>
              <a:t>22/10/2019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3765-564B-4751-B3FF-A03E12823F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6327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E75-2308-471B-9B9C-E2626A066EAF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83C-AB99-42D5-8AAA-381F5032EBAA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E75-2308-471B-9B9C-E2626A066EAF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83C-AB99-42D5-8AAA-381F5032EBAA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9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E75-2308-471B-9B9C-E2626A066EAF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83C-AB99-42D5-8AAA-381F5032EBAA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6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E75-2308-471B-9B9C-E2626A066EAF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83C-AB99-42D5-8AAA-381F5032EBAA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E75-2308-471B-9B9C-E2626A066EAF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83C-AB99-42D5-8AAA-381F5032EBAA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E75-2308-471B-9B9C-E2626A066EAF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83C-AB99-42D5-8AAA-381F5032EBAA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E75-2308-471B-9B9C-E2626A066EAF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83C-AB99-42D5-8AAA-381F5032EBAA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E75-2308-471B-9B9C-E2626A066EAF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83C-AB99-42D5-8AAA-381F5032EBAA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6981-FD40-4EC6-BCCB-76C43E510234}" type="datetimeFigureOut">
              <a:rPr lang="zh-HK" altLang="en-US" smtClean="0"/>
              <a:t>22/10/2019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3765-564B-4751-B3FF-A03E12823F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5009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E75-2308-471B-9B9C-E2626A066EAF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83C-AB99-42D5-8AAA-381F5032EBAA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E75-2308-471B-9B9C-E2626A066EAF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83C-AB99-42D5-8AAA-381F5032EBAA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DE75-2308-471B-9B9C-E2626A066EAF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83C-AB99-42D5-8AAA-381F5032EBAA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7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6981-FD40-4EC6-BCCB-76C43E510234}" type="datetimeFigureOut">
              <a:rPr lang="zh-HK" altLang="en-US" smtClean="0"/>
              <a:t>22/10/2019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3765-564B-4751-B3FF-A03E12823F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63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6981-FD40-4EC6-BCCB-76C43E510234}" type="datetimeFigureOut">
              <a:rPr lang="zh-HK" altLang="en-US" smtClean="0"/>
              <a:t>22/10/2019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3765-564B-4751-B3FF-A03E12823F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56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6981-FD40-4EC6-BCCB-76C43E510234}" type="datetimeFigureOut">
              <a:rPr lang="zh-HK" altLang="en-US" smtClean="0"/>
              <a:t>22/10/2019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3765-564B-4751-B3FF-A03E12823F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338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6981-FD40-4EC6-BCCB-76C43E510234}" type="datetimeFigureOut">
              <a:rPr lang="zh-HK" altLang="en-US" smtClean="0"/>
              <a:t>22/10/2019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3765-564B-4751-B3FF-A03E12823F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326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6981-FD40-4EC6-BCCB-76C43E510234}" type="datetimeFigureOut">
              <a:rPr lang="zh-HK" altLang="en-US" smtClean="0"/>
              <a:t>22/10/2019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3765-564B-4751-B3FF-A03E12823F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613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6981-FD40-4EC6-BCCB-76C43E510234}" type="datetimeFigureOut">
              <a:rPr lang="zh-HK" altLang="en-US" smtClean="0"/>
              <a:t>22/10/2019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3765-564B-4751-B3FF-A03E12823F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5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6981-FD40-4EC6-BCCB-76C43E510234}" type="datetimeFigureOut">
              <a:rPr lang="zh-HK" altLang="en-US" smtClean="0"/>
              <a:t>22/10/2019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3765-564B-4751-B3FF-A03E12823F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878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66981-FD40-4EC6-BCCB-76C43E510234}" type="datetimeFigureOut">
              <a:rPr lang="zh-HK" altLang="en-US" smtClean="0"/>
              <a:t>22/10/2019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13765-564B-4751-B3FF-A03E12823F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697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X:\Maintenance\Landscape\Stations of the Cross\DSC03311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3" b="535"/>
          <a:stretch/>
        </p:blipFill>
        <p:spPr bwMode="auto">
          <a:xfrm>
            <a:off x="1" y="-1770"/>
            <a:ext cx="3275856" cy="150513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X:\Maintenance\Landscape\Stations of the Cross\DSC03311.JP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95" t="2473" b="535"/>
          <a:stretch/>
        </p:blipFill>
        <p:spPr bwMode="auto">
          <a:xfrm flipH="1">
            <a:off x="3275856" y="-1771"/>
            <a:ext cx="5868143" cy="150513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BDE75-2308-471B-9B9C-E2626A066EAF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583C-AB99-42D5-8AAA-381F5032EBAA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2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X:\Maintenance\Landscape\Stations of the Cross\DSC033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3" b="535"/>
          <a:stretch/>
        </p:blipFill>
        <p:spPr bwMode="auto">
          <a:xfrm>
            <a:off x="17149" y="2130425"/>
            <a:ext cx="9138929" cy="48369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X:\Maintenance\Landscape\Stations of the Cross\DSC033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3" b="65217"/>
          <a:stretch/>
        </p:blipFill>
        <p:spPr bwMode="auto">
          <a:xfrm flipV="1">
            <a:off x="0" y="-215534"/>
            <a:ext cx="9138929" cy="20602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5400" b="1" dirty="0">
                <a:latin typeface="Calibri" panose="020F0502020204030204" pitchFamily="34" charset="0"/>
                <a:ea typeface="華康勘亭流" panose="03000909000000000000" pitchFamily="65" charset="-120"/>
                <a:cs typeface="Calibri" panose="020F0502020204030204" pitchFamily="34" charset="0"/>
              </a:rPr>
              <a:t>A Response to Fr. Whelan’s Presentation on Lonergan’s Idea of Reconciliation</a:t>
            </a:r>
            <a:endParaRPr lang="zh-HK" altLang="en-US" sz="5400" b="1" dirty="0">
              <a:latin typeface="Calibri" panose="020F0502020204030204" pitchFamily="34" charset="0"/>
              <a:ea typeface="華康勘亭流" panose="030009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95736" y="4293096"/>
            <a:ext cx="6400800" cy="1752600"/>
          </a:xfrm>
        </p:spPr>
        <p:txBody>
          <a:bodyPr/>
          <a:lstStyle/>
          <a:p>
            <a:pPr algn="r"/>
            <a:r>
              <a:rPr lang="en-US" altLang="zh-HK" dirty="0">
                <a:solidFill>
                  <a:schemeClr val="tx1"/>
                </a:solidFill>
              </a:rPr>
              <a:t>Stephen Tong, S.J.</a:t>
            </a:r>
          </a:p>
          <a:p>
            <a:pPr algn="r"/>
            <a:r>
              <a:rPr lang="en-US" altLang="zh-HK" dirty="0">
                <a:solidFill>
                  <a:schemeClr val="tx1"/>
                </a:solidFill>
              </a:rPr>
              <a:t>Oct 22, 2019</a:t>
            </a:r>
            <a:endParaRPr lang="zh-HK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3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2.bp.blogspot.com/-dF-x3peIC2I/T1sYdUQbhKI/AAAAAAAAFN8/3r-dLjMt3zM/s1600/salvation-of-Go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0" b="13089"/>
          <a:stretch/>
        </p:blipFill>
        <p:spPr bwMode="auto">
          <a:xfrm>
            <a:off x="1" y="1"/>
            <a:ext cx="9144000" cy="68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-39693" y="1"/>
            <a:ext cx="9180004" cy="685934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83568" y="3933056"/>
            <a:ext cx="7488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7030A0"/>
                </a:solidFill>
                <a:ea typeface="華康細圓體(P)" panose="020F0300000000000000" pitchFamily="34" charset="-120"/>
              </a:rPr>
              <a:t>Fr. Whelan’s sharing was very rich.</a:t>
            </a:r>
          </a:p>
          <a:p>
            <a:pPr algn="ctr"/>
            <a:r>
              <a:rPr lang="en-US" altLang="zh-TW" sz="3600" b="1" dirty="0">
                <a:solidFill>
                  <a:srgbClr val="7030A0"/>
                </a:solidFill>
                <a:ea typeface="華康細圓體(P)" panose="020F0300000000000000" pitchFamily="34" charset="-120"/>
              </a:rPr>
              <a:t>My focus is mainly on </a:t>
            </a:r>
          </a:p>
          <a:p>
            <a:pPr algn="ctr"/>
            <a:r>
              <a:rPr lang="en-US" altLang="zh-TW" sz="3600" b="1" dirty="0">
                <a:solidFill>
                  <a:srgbClr val="7030A0"/>
                </a:solidFill>
                <a:ea typeface="華康細圓體(P)" panose="020F0300000000000000" pitchFamily="34" charset="-120"/>
              </a:rPr>
              <a:t>Reconciliation with Oneself from a Lonergan’s &amp; Ignatian Viewpoint</a:t>
            </a:r>
            <a:endParaRPr lang="zh-TW" altLang="en-US" sz="3600" b="1" dirty="0">
              <a:solidFill>
                <a:srgbClr val="7030A0"/>
              </a:solidFill>
              <a:ea typeface="華康細圓體(P)" panose="020F0300000000000000" pitchFamily="34" charset="-12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3801"/>
            <a:ext cx="3914187" cy="318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1835696" y="162880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愛</a:t>
            </a:r>
            <a:endParaRPr lang="zh-HK" altLang="en-US" sz="4400" dirty="0">
              <a:solidFill>
                <a:prstClr val="black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48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0015" y="1556792"/>
            <a:ext cx="3528392" cy="51845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1508" name="Rectangle 7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329989" cy="955524"/>
          </a:xfrm>
        </p:spPr>
        <p:txBody>
          <a:bodyPr rIns="37566">
            <a:normAutofit/>
          </a:bodyPr>
          <a:lstStyle/>
          <a:p>
            <a:r>
              <a:rPr lang="en-US" altLang="zh-TW" sz="4000" b="1" dirty="0">
                <a:latin typeface="+mn-lt"/>
                <a:ea typeface="華康勘亭流" panose="03000909000000000000" pitchFamily="65" charset="-120"/>
                <a:sym typeface="宋体" charset="-122"/>
              </a:rPr>
              <a:t>The Conditions of this Reconciliation</a:t>
            </a:r>
            <a:endParaRPr lang="zh-TW" altLang="en-US" sz="4000" b="1" dirty="0">
              <a:latin typeface="+mn-lt"/>
              <a:ea typeface="華康勘亭流" panose="03000909000000000000" pitchFamily="65" charset="-120"/>
              <a:sym typeface="宋体" charset="-122"/>
            </a:endParaRPr>
          </a:p>
        </p:txBody>
      </p:sp>
      <p:sp>
        <p:nvSpPr>
          <p:cNvPr id="21509" name="Rectangle 8"/>
          <p:cNvSpPr>
            <a:spLocks noGrp="1" noChangeArrowheads="1"/>
          </p:cNvSpPr>
          <p:nvPr>
            <p:ph idx="1"/>
          </p:nvPr>
        </p:nvSpPr>
        <p:spPr>
          <a:xfrm>
            <a:off x="368233" y="1628800"/>
            <a:ext cx="5139871" cy="5229200"/>
          </a:xfrm>
        </p:spPr>
        <p:txBody>
          <a:bodyPr rIns="37566">
            <a:normAutofit lnSpcReduction="10000"/>
          </a:bodyPr>
          <a:lstStyle/>
          <a:p>
            <a:pPr>
              <a:lnSpc>
                <a:spcPct val="120000"/>
              </a:lnSpc>
              <a:buSzPct val="93000"/>
            </a:pPr>
            <a:r>
              <a:rPr lang="zh-TW" altLang="en-US" dirty="0">
                <a:latin typeface="華康細圓體(P)" panose="020F0300000000000000" pitchFamily="34" charset="-120"/>
                <a:ea typeface="華康細圓體(P)" panose="020F0300000000000000" pitchFamily="34" charset="-120"/>
                <a:sym typeface="新細明體" charset="-120"/>
              </a:rPr>
              <a:t>向內走 </a:t>
            </a:r>
            <a:endParaRPr lang="en-US" altLang="zh-TW" dirty="0">
              <a:latin typeface="華康細圓體(P)" panose="020F0300000000000000" pitchFamily="34" charset="-120"/>
              <a:ea typeface="華康細圓體(P)" panose="020F0300000000000000" pitchFamily="34" charset="-120"/>
              <a:sym typeface="新細明體" charset="-120"/>
            </a:endParaRPr>
          </a:p>
          <a:p>
            <a:pPr marL="0" indent="0">
              <a:lnSpc>
                <a:spcPct val="120000"/>
              </a:lnSpc>
              <a:buSzPct val="93000"/>
              <a:buNone/>
            </a:pPr>
            <a:r>
              <a:rPr lang="en-US" altLang="zh-TW" dirty="0">
                <a:ea typeface="華康細圓體(P)" panose="020F0300000000000000" pitchFamily="34" charset="-120"/>
                <a:sym typeface="新細明體" charset="-120"/>
              </a:rPr>
              <a:t>    (One’s Interiority)</a:t>
            </a:r>
          </a:p>
          <a:p>
            <a:pPr>
              <a:lnSpc>
                <a:spcPct val="120000"/>
              </a:lnSpc>
              <a:buSzPct val="93000"/>
            </a:pPr>
            <a:r>
              <a:rPr lang="zh-TW" altLang="en-US" dirty="0">
                <a:ea typeface="華康細圓體(P)" panose="020F0300000000000000" pitchFamily="34" charset="-120"/>
                <a:sym typeface="新細明體" charset="-120"/>
              </a:rPr>
              <a:t>學會注視</a:t>
            </a:r>
            <a:r>
              <a:rPr lang="zh-TW" altLang="en-US" dirty="0">
                <a:ea typeface="華康細圓體(P)" panose="020F0300000000000000" pitchFamily="34" charset="-120"/>
              </a:rPr>
              <a:t>內心的動態，意識到自己內心的真實</a:t>
            </a:r>
            <a:endParaRPr lang="en-US" altLang="zh-TW" dirty="0">
              <a:ea typeface="華康細圓體(P)" panose="020F0300000000000000" pitchFamily="34" charset="-120"/>
            </a:endParaRPr>
          </a:p>
          <a:p>
            <a:pPr marL="0" indent="0">
              <a:lnSpc>
                <a:spcPct val="120000"/>
              </a:lnSpc>
              <a:buSzPct val="93000"/>
              <a:buNone/>
            </a:pPr>
            <a:r>
              <a:rPr lang="en-US" altLang="zh-TW" dirty="0">
                <a:ea typeface="華康細圓體(P)" panose="020F0300000000000000" pitchFamily="34" charset="-120"/>
              </a:rPr>
              <a:t>    (Attentive to it)</a:t>
            </a:r>
          </a:p>
          <a:p>
            <a:pPr>
              <a:lnSpc>
                <a:spcPct val="120000"/>
              </a:lnSpc>
              <a:buSzPct val="93000"/>
            </a:pPr>
            <a:r>
              <a:rPr lang="zh-TW" altLang="en-US" dirty="0">
                <a:ea typeface="華康細圓體(P)" panose="020F0300000000000000" pitchFamily="34" charset="-120"/>
                <a:sym typeface="新細明體" charset="-120"/>
              </a:rPr>
              <a:t>包括我們喜歡的部份和我們不願意面對的部分</a:t>
            </a:r>
            <a:endParaRPr lang="en-US" altLang="zh-TW" dirty="0">
              <a:ea typeface="華康細圓體(P)" panose="020F0300000000000000" pitchFamily="34" charset="-120"/>
              <a:sym typeface="新細明體" charset="-120"/>
            </a:endParaRPr>
          </a:p>
          <a:p>
            <a:pPr marL="0" indent="0">
              <a:lnSpc>
                <a:spcPct val="120000"/>
              </a:lnSpc>
              <a:buSzPct val="93000"/>
              <a:buNone/>
            </a:pPr>
            <a:r>
              <a:rPr lang="en-US" altLang="zh-TW" dirty="0">
                <a:ea typeface="華康細圓體(P)" panose="020F0300000000000000" pitchFamily="34" charset="-120"/>
                <a:sym typeface="新細明體" charset="-120"/>
              </a:rPr>
              <a:t>    (Positive &amp; Negative)</a:t>
            </a:r>
          </a:p>
          <a:p>
            <a:pPr marL="0" indent="0" eaLnBrk="1" hangingPunct="1">
              <a:buSzPct val="93000"/>
              <a:buNone/>
            </a:pPr>
            <a:endParaRPr lang="en-US" altLang="zh-TW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eaLnBrk="1" hangingPunct="1">
              <a:buSzPct val="93000"/>
              <a:buFont typeface="Helvetica Neue" charset="0"/>
              <a:buBlip>
                <a:blip r:embed="rId4"/>
              </a:buBlip>
            </a:pPr>
            <a:endParaRPr lang="zh-TW" altLang="en-US" sz="28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616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FXUoPNfz4ZQ/TZQwjxruVlI/AAAAAAAAAFw/Iw4NBAJ3O-A/s1600/heart-gift-wallpaper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7"/>
          <a:stretch/>
        </p:blipFill>
        <p:spPr bwMode="auto">
          <a:xfrm>
            <a:off x="-422" y="1453720"/>
            <a:ext cx="9144421" cy="540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-15246" y="1453721"/>
            <a:ext cx="9173492" cy="5404280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+mn-lt"/>
                <a:ea typeface="華康勘亭流" panose="03000909000000000000" pitchFamily="65" charset="-120"/>
              </a:rPr>
              <a:t>A SD Experience</a:t>
            </a:r>
            <a:endParaRPr lang="zh-HK" altLang="en-US" b="1" dirty="0">
              <a:latin typeface="+mn-lt"/>
              <a:ea typeface="華康勘亭流" panose="030009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Autofit/>
          </a:bodyPr>
          <a:lstStyle/>
          <a:p>
            <a:r>
              <a:rPr lang="en-US" altLang="zh-TW" sz="4000" dirty="0">
                <a:ea typeface="華康細圓體(P)" panose="020F0300000000000000" pitchFamily="34" charset="-120"/>
              </a:rPr>
              <a:t>A sharing of one’s inner happenings</a:t>
            </a:r>
          </a:p>
          <a:p>
            <a:r>
              <a:rPr lang="en-US" altLang="zh-TW" sz="4000" dirty="0">
                <a:ea typeface="華康細圓體(P)" panose="020F0300000000000000" pitchFamily="34" charset="-120"/>
              </a:rPr>
              <a:t>He seems to be in a joyful mood when reporting</a:t>
            </a:r>
          </a:p>
          <a:p>
            <a:r>
              <a:rPr lang="en-US" altLang="zh-TW" sz="4000" dirty="0">
                <a:ea typeface="華康細圓體(P)" panose="020F0300000000000000" pitchFamily="34" charset="-120"/>
              </a:rPr>
              <a:t>“Have to…”</a:t>
            </a:r>
          </a:p>
          <a:p>
            <a:r>
              <a:rPr lang="en-US" altLang="zh-TW" sz="4000" dirty="0">
                <a:ea typeface="華康細圓體(P)" panose="020F0300000000000000" pitchFamily="34" charset="-120"/>
              </a:rPr>
              <a:t>“Overwhelming religious languages..”</a:t>
            </a:r>
          </a:p>
          <a:p>
            <a:r>
              <a:rPr lang="en-US" altLang="zh-HK" sz="4000" dirty="0">
                <a:ea typeface="華康細圓體(P)" panose="020F0300000000000000" pitchFamily="34" charset="-120"/>
              </a:rPr>
              <a:t>My own discomfort and suspicion</a:t>
            </a:r>
          </a:p>
        </p:txBody>
      </p:sp>
    </p:spTree>
    <p:extLst>
      <p:ext uri="{BB962C8B-B14F-4D97-AF65-F5344CB8AC3E}">
        <p14:creationId xmlns:p14="http://schemas.microsoft.com/office/powerpoint/2010/main" val="38587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FXUoPNfz4ZQ/TZQwjxruVlI/AAAAAAAAAFw/Iw4NBAJ3O-A/s1600/heart-gift-wallpaper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7"/>
          <a:stretch/>
        </p:blipFill>
        <p:spPr bwMode="auto">
          <a:xfrm>
            <a:off x="-422" y="1453720"/>
            <a:ext cx="9144421" cy="540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-15246" y="1453721"/>
            <a:ext cx="9173492" cy="5404280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+mn-lt"/>
                <a:ea typeface="華康勘亭流" panose="03000909000000000000" pitchFamily="65" charset="-120"/>
              </a:rPr>
              <a:t>A SD Experience</a:t>
            </a:r>
            <a:endParaRPr lang="zh-HK" altLang="en-US" b="1" dirty="0">
              <a:latin typeface="+mn-lt"/>
              <a:ea typeface="華康勘亭流" panose="030009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Autofit/>
          </a:bodyPr>
          <a:lstStyle/>
          <a:p>
            <a:r>
              <a:rPr lang="en-US" altLang="zh-HK" sz="4000" dirty="0">
                <a:ea typeface="華康細圓體(P)" panose="020F0300000000000000" pitchFamily="34" charset="-120"/>
              </a:rPr>
              <a:t>Invite him to see the feeling behind what he says.</a:t>
            </a:r>
          </a:p>
          <a:p>
            <a:r>
              <a:rPr lang="en-US" altLang="zh-HK" sz="4000" dirty="0">
                <a:ea typeface="華康細圓體(P)" panose="020F0300000000000000" pitchFamily="34" charset="-120"/>
              </a:rPr>
              <a:t>Engage with further conversation and mutual exploration.</a:t>
            </a:r>
            <a:endParaRPr lang="zh-HK" altLang="en-US" sz="4000" dirty="0"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35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FXUoPNfz4ZQ/TZQwjxruVlI/AAAAAAAAAFw/Iw4NBAJ3O-A/s1600/heart-gift-wallpaper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7"/>
          <a:stretch/>
        </p:blipFill>
        <p:spPr bwMode="auto">
          <a:xfrm>
            <a:off x="-422" y="1453720"/>
            <a:ext cx="9144421" cy="540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-15246" y="1453721"/>
            <a:ext cx="9173492" cy="5404280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+mn-lt"/>
                <a:ea typeface="華康勘亭流" panose="03000909000000000000" pitchFamily="65" charset="-120"/>
              </a:rPr>
              <a:t>A recent SD Experience</a:t>
            </a:r>
            <a:endParaRPr lang="zh-HK" altLang="en-US" b="1" dirty="0">
              <a:latin typeface="+mn-lt"/>
              <a:ea typeface="華康勘亭流" panose="030009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>
                <a:ea typeface="華康細圓體(P)" panose="020F0300000000000000" pitchFamily="34" charset="-120"/>
              </a:rPr>
              <a:t>留意</a:t>
            </a:r>
            <a:r>
              <a:rPr lang="en-US" altLang="zh-TW" sz="3600" dirty="0">
                <a:ea typeface="華康細圓體(P)" panose="020F0300000000000000" pitchFamily="34" charset="-120"/>
              </a:rPr>
              <a:t>(Being Attentive)</a:t>
            </a:r>
          </a:p>
          <a:p>
            <a:r>
              <a:rPr lang="zh-TW" altLang="en-US" sz="3600" dirty="0">
                <a:ea typeface="華康細圓體(P)" panose="020F0300000000000000" pitchFamily="34" charset="-120"/>
              </a:rPr>
              <a:t>有距離的連繫 </a:t>
            </a:r>
            <a:r>
              <a:rPr lang="en-US" altLang="zh-TW" sz="3600" dirty="0">
                <a:ea typeface="華康細圓體(P)" panose="020F0300000000000000" pitchFamily="34" charset="-120"/>
              </a:rPr>
              <a:t>(Create a Connected Distance)</a:t>
            </a:r>
          </a:p>
          <a:p>
            <a:r>
              <a:rPr lang="zh-TW" altLang="en-US" sz="3600" dirty="0">
                <a:ea typeface="華康細圓體(P)" panose="020F0300000000000000" pitchFamily="34" charset="-120"/>
              </a:rPr>
              <a:t>停留、默觀 </a:t>
            </a:r>
            <a:r>
              <a:rPr lang="en-US" altLang="zh-TW" sz="3600" dirty="0">
                <a:ea typeface="華康細圓體(P)" panose="020F0300000000000000" pitchFamily="34" charset="-120"/>
              </a:rPr>
              <a:t>(Stay and Contemplating)</a:t>
            </a:r>
          </a:p>
          <a:p>
            <a:r>
              <a:rPr lang="zh-TW" altLang="en-US" sz="3600" dirty="0">
                <a:ea typeface="華康細圓體(P)" panose="020F0300000000000000" pitchFamily="34" charset="-120"/>
              </a:rPr>
              <a:t>描述、命名 </a:t>
            </a:r>
            <a:r>
              <a:rPr lang="en-US" altLang="zh-TW" sz="3600" dirty="0">
                <a:ea typeface="華康細圓體(P)" panose="020F0300000000000000" pitchFamily="34" charset="-120"/>
              </a:rPr>
              <a:t>(Descripting and Naming)</a:t>
            </a:r>
          </a:p>
          <a:p>
            <a:endParaRPr lang="zh-HK" altLang="en-US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38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4306130" y="18864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Calibri" panose="020F0502020204030204" pitchFamily="34" charset="0"/>
                <a:ea typeface="華康細圓體(P)" panose="020F0300000000000000" pitchFamily="34" charset="-120"/>
              </a:rPr>
              <a:t>條件滿全</a:t>
            </a:r>
            <a:endParaRPr lang="zh-HK" altLang="en-US" sz="14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580998" y="4463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Calibri" panose="020F0502020204030204" pitchFamily="34" charset="0"/>
                <a:ea typeface="華康細圓體(P)" panose="020F0300000000000000" pitchFamily="34" charset="-120"/>
              </a:rPr>
              <a:t>價值滿全</a:t>
            </a:r>
            <a:endParaRPr lang="zh-HK" altLang="en-US" sz="14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232240" y="11055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Calibri" panose="020F0502020204030204" pitchFamily="34" charset="0"/>
                <a:ea typeface="華康細圓體(P)" panose="020F0300000000000000" pitchFamily="34" charset="-120"/>
              </a:rPr>
              <a:t>明智</a:t>
            </a:r>
            <a:endParaRPr lang="en-US" altLang="zh-TW" sz="14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  <a:p>
            <a:r>
              <a:rPr lang="zh-TW" altLang="en-US" sz="1400" dirty="0">
                <a:latin typeface="Calibri" panose="020F0502020204030204" pitchFamily="34" charset="0"/>
                <a:ea typeface="華康細圓體(P)" panose="020F0300000000000000" pitchFamily="34" charset="-120"/>
              </a:rPr>
              <a:t>提問</a:t>
            </a:r>
            <a:endParaRPr lang="zh-HK" altLang="en-US" sz="14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813123" y="89942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Calibri" panose="020F0502020204030204" pitchFamily="34" charset="0"/>
                <a:ea typeface="華康細圓體(P)" panose="020F0300000000000000" pitchFamily="34" charset="-120"/>
              </a:rPr>
              <a:t>反思</a:t>
            </a:r>
            <a:endParaRPr lang="en-US" altLang="zh-TW" sz="14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  <a:p>
            <a:r>
              <a:rPr lang="zh-TW" altLang="en-US" sz="1400" dirty="0">
                <a:latin typeface="Calibri" panose="020F0502020204030204" pitchFamily="34" charset="0"/>
                <a:ea typeface="華康細圓體(P)" panose="020F0300000000000000" pitchFamily="34" charset="-120"/>
              </a:rPr>
              <a:t>提問</a:t>
            </a:r>
            <a:endParaRPr lang="zh-HK" altLang="en-US" sz="14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825834" y="73478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Calibri" panose="020F0502020204030204" pitchFamily="34" charset="0"/>
                <a:ea typeface="華康細圓體(P)" panose="020F0300000000000000" pitchFamily="34" charset="-120"/>
              </a:rPr>
              <a:t>價值</a:t>
            </a:r>
            <a:endParaRPr lang="en-US" altLang="zh-TW" sz="14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  <a:p>
            <a:r>
              <a:rPr lang="zh-TW" altLang="en-US" sz="1400" dirty="0">
                <a:latin typeface="Calibri" panose="020F0502020204030204" pitchFamily="34" charset="0"/>
                <a:ea typeface="華康細圓體(P)" panose="020F0300000000000000" pitchFamily="34" charset="-120"/>
              </a:rPr>
              <a:t>提問</a:t>
            </a:r>
            <a:endParaRPr lang="zh-HK" altLang="en-US" sz="14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83568" y="1755973"/>
            <a:ext cx="1537200" cy="1960432"/>
          </a:xfrm>
          <a:prstGeom prst="rect">
            <a:avLst/>
          </a:prstGeom>
          <a:solidFill>
            <a:srgbClr val="FFE1E1"/>
          </a:solidFill>
        </p:spPr>
        <p:txBody>
          <a:bodyPr wrap="none" rtlCol="0" anchor="ctr">
            <a:noAutofit/>
          </a:bodyPr>
          <a:lstStyle/>
          <a:p>
            <a:pPr marL="182563"/>
            <a:r>
              <a:rPr lang="zh-TW" altLang="en-US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發現</a:t>
            </a:r>
            <a:endParaRPr lang="en-US" altLang="zh-TW" sz="16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  <a:p>
            <a:pPr marL="182563"/>
            <a:r>
              <a:rPr lang="zh-TW" altLang="en-US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觀察</a:t>
            </a:r>
            <a:endParaRPr lang="en-US" altLang="zh-TW" sz="16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  <a:p>
            <a:pPr marL="182563"/>
            <a:endParaRPr lang="en-US" altLang="zh-TW" sz="16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  <a:p>
            <a:pPr marL="182563"/>
            <a:endParaRPr lang="en-US" altLang="zh-TW" sz="16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  <a:p>
            <a:pPr marL="182563"/>
            <a:r>
              <a:rPr lang="zh-TW" altLang="en-US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外感官</a:t>
            </a:r>
            <a:endParaRPr lang="en-US" altLang="zh-TW" sz="16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  <a:p>
            <a:pPr marL="182563"/>
            <a:r>
              <a:rPr lang="zh-TW" altLang="en-US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內感官</a:t>
            </a:r>
            <a:endParaRPr lang="en-US" altLang="zh-TW" sz="16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  <a:p>
            <a:pPr algn="ctr"/>
            <a:endParaRPr lang="zh-HK" altLang="en-US" sz="16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81994" y="5373215"/>
            <a:ext cx="673582" cy="13536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zh-TW" altLang="en-US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困難</a:t>
            </a:r>
            <a:r>
              <a:rPr lang="en-US" altLang="zh-TW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/</a:t>
            </a:r>
          </a:p>
          <a:p>
            <a:r>
              <a:rPr lang="zh-TW" altLang="en-US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陷阱</a:t>
            </a:r>
            <a:endParaRPr lang="zh-HK" altLang="en-US" sz="16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83568" y="5373215"/>
            <a:ext cx="1537200" cy="1353600"/>
          </a:xfrm>
          <a:prstGeom prst="rect">
            <a:avLst/>
          </a:prstGeom>
          <a:solidFill>
            <a:srgbClr val="BBA5B9"/>
          </a:solidFill>
        </p:spPr>
        <p:txBody>
          <a:bodyPr wrap="none" rtlCol="0" anchor="ctr">
            <a:noAutofit/>
          </a:bodyPr>
          <a:lstStyle/>
          <a:p>
            <a:pPr marL="182563"/>
            <a:r>
              <a:rPr lang="zh-TW" altLang="en-US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壓抑</a:t>
            </a:r>
            <a:endParaRPr lang="en-US" altLang="zh-TW" sz="16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  <a:p>
            <a:pPr marL="182563"/>
            <a:r>
              <a:rPr lang="zh-TW" altLang="en-US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忽略</a:t>
            </a:r>
            <a:endParaRPr lang="en-US" altLang="zh-TW" sz="16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  <a:p>
            <a:pPr marL="182563"/>
            <a:r>
              <a:rPr lang="zh-TW" altLang="en-US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否認</a:t>
            </a:r>
            <a:endParaRPr lang="en-US" altLang="zh-TW" sz="16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  <a:p>
            <a:pPr marL="182563"/>
            <a:r>
              <a:rPr lang="zh-TW" altLang="en-US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不敢接受</a:t>
            </a:r>
            <a:endParaRPr lang="zh-HK" altLang="en-US" sz="16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111285" y="3861048"/>
            <a:ext cx="595035" cy="12816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zh-TW" altLang="en-US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要求</a:t>
            </a:r>
            <a:r>
              <a:rPr lang="en-US" altLang="zh-TW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/</a:t>
            </a:r>
          </a:p>
          <a:p>
            <a:r>
              <a:rPr lang="zh-TW" altLang="en-US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恩寵</a:t>
            </a:r>
            <a:endParaRPr lang="zh-HK" altLang="en-US" sz="16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87344" y="3874982"/>
            <a:ext cx="1537200" cy="1282210"/>
          </a:xfrm>
          <a:prstGeom prst="rect">
            <a:avLst/>
          </a:prstGeom>
          <a:solidFill>
            <a:srgbClr val="FFABC7"/>
          </a:solidFill>
        </p:spPr>
        <p:txBody>
          <a:bodyPr wrap="none" rtlCol="0" anchor="ctr">
            <a:noAutofit/>
          </a:bodyPr>
          <a:lstStyle/>
          <a:p>
            <a:pPr marL="182563"/>
            <a:r>
              <a:rPr lang="zh-TW" altLang="en-US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專注</a:t>
            </a:r>
            <a:endParaRPr lang="en-US" altLang="zh-TW" sz="16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  <a:p>
            <a:pPr marL="182563"/>
            <a:r>
              <a:rPr lang="zh-TW" altLang="en-US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接納</a:t>
            </a:r>
            <a:endParaRPr lang="en-US" altLang="zh-TW" sz="16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  <a:p>
            <a:pPr marL="182563"/>
            <a:r>
              <a:rPr lang="zh-TW" altLang="en-US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靜、慢</a:t>
            </a:r>
            <a:endParaRPr lang="en-US" altLang="zh-TW" sz="16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  <a:p>
            <a:pPr marL="182563"/>
            <a:r>
              <a:rPr lang="en-US" altLang="zh-HK" sz="1600" dirty="0">
                <a:latin typeface="Calibri" panose="020F0502020204030204" pitchFamily="34" charset="0"/>
                <a:ea typeface="華康細圓體(P)" panose="020F0300000000000000" pitchFamily="34" charset="-120"/>
              </a:rPr>
              <a:t>Be attentive</a:t>
            </a:r>
            <a:endParaRPr lang="zh-HK" altLang="en-US" sz="16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251526" y="87025"/>
            <a:ext cx="4229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>
                <a:ea typeface="華康細圓體(P)" panose="020F0300000000000000" pitchFamily="34" charset="-120"/>
              </a:rPr>
              <a:t>Operation</a:t>
            </a:r>
            <a:r>
              <a:rPr lang="zh-TW" altLang="en-US" sz="2800" dirty="0">
                <a:ea typeface="華康細圓體(P)" panose="020F0300000000000000" pitchFamily="34" charset="-120"/>
              </a:rPr>
              <a:t> </a:t>
            </a:r>
            <a:r>
              <a:rPr lang="en-US" altLang="zh-TW" sz="2800" dirty="0">
                <a:ea typeface="華康細圓體(P)" panose="020F0300000000000000" pitchFamily="34" charset="-120"/>
              </a:rPr>
              <a:t>of</a:t>
            </a:r>
            <a:r>
              <a:rPr lang="zh-TW" altLang="en-US" sz="2800" dirty="0">
                <a:ea typeface="華康細圓體(P)" panose="020F0300000000000000" pitchFamily="34" charset="-120"/>
              </a:rPr>
              <a:t> </a:t>
            </a:r>
            <a:r>
              <a:rPr lang="en-US" altLang="zh-TW" sz="2800" dirty="0">
                <a:ea typeface="華康細圓體(P)" panose="020F0300000000000000" pitchFamily="34" charset="-120"/>
              </a:rPr>
              <a:t>Consciousness</a:t>
            </a:r>
            <a:endParaRPr lang="zh-HK" altLang="en-US" sz="2800" dirty="0">
              <a:ea typeface="華康細圓體(P)" panose="020F0300000000000000" pitchFamily="34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683574" y="939634"/>
            <a:ext cx="1538819" cy="617167"/>
            <a:chOff x="683568" y="574724"/>
            <a:chExt cx="1538820" cy="617167"/>
          </a:xfrm>
        </p:grpSpPr>
        <p:sp>
          <p:nvSpPr>
            <p:cNvPr id="4" name="文字方塊 3"/>
            <p:cNvSpPr txBox="1"/>
            <p:nvPr/>
          </p:nvSpPr>
          <p:spPr>
            <a:xfrm>
              <a:off x="683568" y="574724"/>
              <a:ext cx="1538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srgbClr val="C00000"/>
                  </a:solidFill>
                  <a:latin typeface="Calibri" panose="020F0502020204030204" pitchFamily="34" charset="0"/>
                  <a:ea typeface="華康細圓體(P)" panose="020F0300000000000000" pitchFamily="34" charset="-120"/>
                </a:rPr>
                <a:t>E</a:t>
              </a:r>
              <a:r>
                <a:rPr lang="zh-TW" altLang="en-US" b="1" dirty="0">
                  <a:solidFill>
                    <a:srgbClr val="C00000"/>
                  </a:solidFill>
                  <a:latin typeface="Calibri" panose="020F0502020204030204" pitchFamily="34" charset="0"/>
                  <a:ea typeface="華康細圓體(P)" panose="020F0300000000000000" pitchFamily="34" charset="-120"/>
                </a:rPr>
                <a:t> </a:t>
              </a:r>
              <a:r>
                <a:rPr lang="en-US" altLang="zh-TW" b="1" dirty="0">
                  <a:solidFill>
                    <a:srgbClr val="C00000"/>
                  </a:solidFill>
                  <a:latin typeface="Calibri" panose="020F0502020204030204" pitchFamily="34" charset="0"/>
                  <a:ea typeface="華康細圓體(P)" panose="020F0300000000000000" pitchFamily="34" charset="-120"/>
                </a:rPr>
                <a:t>(experience)</a:t>
              </a:r>
              <a:endParaRPr lang="zh-HK" altLang="en-US" b="1" dirty="0">
                <a:solidFill>
                  <a:srgbClr val="C00000"/>
                </a:solidFill>
                <a:latin typeface="Calibri" panose="020F0502020204030204" pitchFamily="34" charset="0"/>
                <a:ea typeface="華康細圓體(P)" panose="020F0300000000000000" pitchFamily="34" charset="-120"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1113293" y="82255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>
                  <a:latin typeface="Calibri" panose="020F0502020204030204" pitchFamily="34" charset="0"/>
                  <a:ea typeface="華康細圓體(P)" panose="020F0300000000000000" pitchFamily="34" charset="-120"/>
                </a:rPr>
                <a:t>經驗</a:t>
              </a:r>
              <a:endParaRPr lang="zh-HK" altLang="en-US" dirty="0">
                <a:latin typeface="Calibri" panose="020F0502020204030204" pitchFamily="34" charset="0"/>
                <a:ea typeface="華康細圓體(P)" panose="020F0300000000000000" pitchFamily="34" charset="-120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2222393" y="688047"/>
            <a:ext cx="2375346" cy="580713"/>
            <a:chOff x="2378636" y="548009"/>
            <a:chExt cx="2375344" cy="580713"/>
          </a:xfrm>
        </p:grpSpPr>
        <p:sp>
          <p:nvSpPr>
            <p:cNvPr id="5" name="文字方塊 4"/>
            <p:cNvSpPr txBox="1"/>
            <p:nvPr/>
          </p:nvSpPr>
          <p:spPr>
            <a:xfrm>
              <a:off x="2840894" y="548009"/>
              <a:ext cx="1913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華康細圓體(P)" panose="020F0300000000000000" pitchFamily="34" charset="-120"/>
                </a:rPr>
                <a:t>U</a:t>
              </a:r>
              <a:r>
                <a:rPr lang="zh-TW" altLang="en-US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華康細圓體(P)" panose="020F0300000000000000" pitchFamily="34" charset="-120"/>
                </a:rPr>
                <a:t> </a:t>
              </a:r>
              <a:r>
                <a:rPr lang="en-US" altLang="zh-TW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華康細圓體(P)" panose="020F0300000000000000" pitchFamily="34" charset="-120"/>
                </a:rPr>
                <a:t>(understanding)</a:t>
              </a:r>
              <a:endParaRPr lang="zh-HK" altLang="en-US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華康細圓體(P)" panose="020F0300000000000000" pitchFamily="34" charset="-120"/>
              </a:endParaRPr>
            </a:p>
          </p:txBody>
        </p:sp>
        <p:cxnSp>
          <p:nvCxnSpPr>
            <p:cNvPr id="3" name="直線單箭頭接點 2"/>
            <p:cNvCxnSpPr>
              <a:stCxn id="4" idx="3"/>
              <a:endCxn id="5" idx="1"/>
            </p:cNvCxnSpPr>
            <p:nvPr/>
          </p:nvCxnSpPr>
          <p:spPr>
            <a:xfrm flipV="1">
              <a:off x="2378636" y="732675"/>
              <a:ext cx="462258" cy="251587"/>
            </a:xfrm>
            <a:prstGeom prst="straightConnector1">
              <a:avLst/>
            </a:prstGeom>
            <a:ln w="38100">
              <a:gradFill flip="none" rotWithShape="1">
                <a:gsLst>
                  <a:gs pos="70000">
                    <a:srgbClr val="345A9E"/>
                  </a:gs>
                  <a:gs pos="0">
                    <a:srgbClr val="FF6196"/>
                  </a:gs>
                  <a:gs pos="98000">
                    <a:srgbClr val="002060"/>
                  </a:gs>
                </a:gsLst>
                <a:lin ang="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/>
            <p:cNvSpPr txBox="1"/>
            <p:nvPr/>
          </p:nvSpPr>
          <p:spPr>
            <a:xfrm>
              <a:off x="3474272" y="759390"/>
              <a:ext cx="646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華康細圓體(P)" panose="020F0300000000000000" pitchFamily="34" charset="-120"/>
                </a:rPr>
                <a:t>明瞭</a:t>
              </a:r>
              <a:endParaRPr lang="zh-HK" alt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華康細圓體(P)" panose="020F0300000000000000" pitchFamily="34" charset="-12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4518757" y="305015"/>
            <a:ext cx="2512594" cy="672447"/>
            <a:chOff x="4694242" y="548009"/>
            <a:chExt cx="2076757" cy="480729"/>
          </a:xfrm>
        </p:grpSpPr>
        <p:sp>
          <p:nvSpPr>
            <p:cNvPr id="6" name="文字方塊 3"/>
            <p:cNvSpPr txBox="1"/>
            <p:nvPr/>
          </p:nvSpPr>
          <p:spPr>
            <a:xfrm>
              <a:off x="5364088" y="548009"/>
              <a:ext cx="1406911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華康細圓體(P)" panose="020F0300000000000000" pitchFamily="34" charset="-120"/>
                </a:rPr>
                <a:t>J (judgment)</a:t>
              </a:r>
              <a:endParaRPr lang="zh-HK" altLang="en-US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華康細圓體(P)" panose="020F0300000000000000" pitchFamily="34" charset="-120"/>
              </a:endParaRPr>
            </a:p>
          </p:txBody>
        </p:sp>
        <p:cxnSp>
          <p:nvCxnSpPr>
            <p:cNvPr id="9" name="直線單箭頭接點 8"/>
            <p:cNvCxnSpPr>
              <a:endCxn id="6" idx="1"/>
            </p:cNvCxnSpPr>
            <p:nvPr/>
          </p:nvCxnSpPr>
          <p:spPr>
            <a:xfrm flipV="1">
              <a:off x="4694242" y="732675"/>
              <a:ext cx="669846" cy="166753"/>
            </a:xfrm>
            <a:prstGeom prst="straightConnector1">
              <a:avLst/>
            </a:prstGeom>
            <a:ln w="38100">
              <a:gradFill flip="none" rotWithShape="1">
                <a:gsLst>
                  <a:gs pos="0">
                    <a:srgbClr val="002060"/>
                  </a:gs>
                  <a:gs pos="100000">
                    <a:srgbClr val="BC5908"/>
                  </a:gs>
                </a:gsLst>
                <a:lin ang="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5744377" y="764704"/>
              <a:ext cx="534218" cy="264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華康細圓體(P)" panose="020F0300000000000000" pitchFamily="34" charset="-120"/>
                </a:rPr>
                <a:t>判斷</a:t>
              </a:r>
              <a:endParaRPr lang="zh-HK" alt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華康細圓體(P)" panose="020F0300000000000000" pitchFamily="34" charset="-120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6743288" y="169815"/>
            <a:ext cx="2215665" cy="580713"/>
            <a:chOff x="6605404" y="548009"/>
            <a:chExt cx="2215665" cy="580713"/>
          </a:xfrm>
        </p:grpSpPr>
        <p:sp>
          <p:nvSpPr>
            <p:cNvPr id="7" name="文字方塊 3"/>
            <p:cNvSpPr txBox="1"/>
            <p:nvPr/>
          </p:nvSpPr>
          <p:spPr>
            <a:xfrm>
              <a:off x="7406269" y="548009"/>
              <a:ext cx="14148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zh-H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華康細圓體(P)" panose="020F0300000000000000" pitchFamily="34" charset="-120"/>
                </a:rPr>
                <a:t>D</a:t>
              </a:r>
              <a:r>
                <a:rPr lang="zh-TW" altLang="en-US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華康細圓體(P)" panose="020F0300000000000000" pitchFamily="34" charset="-120"/>
                </a:rPr>
                <a:t> </a:t>
              </a:r>
              <a:r>
                <a:rPr lang="en-US" altLang="zh-TW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華康細圓體(P)" panose="020F0300000000000000" pitchFamily="34" charset="-120"/>
                </a:rPr>
                <a:t>(decision)</a:t>
              </a:r>
              <a:endParaRPr lang="zh-HK" altLang="en-US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華康細圓體(P)" panose="020F0300000000000000" pitchFamily="34" charset="-120"/>
              </a:endParaRPr>
            </a:p>
          </p:txBody>
        </p:sp>
        <p:cxnSp>
          <p:nvCxnSpPr>
            <p:cNvPr id="12" name="直線單箭頭接點 11"/>
            <p:cNvCxnSpPr>
              <a:endCxn id="7" idx="1"/>
            </p:cNvCxnSpPr>
            <p:nvPr/>
          </p:nvCxnSpPr>
          <p:spPr>
            <a:xfrm flipV="1">
              <a:off x="6605404" y="732675"/>
              <a:ext cx="800865" cy="166754"/>
            </a:xfrm>
            <a:prstGeom prst="straightConnector1">
              <a:avLst/>
            </a:prstGeom>
            <a:ln w="38100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6E61A"/>
                  </a:gs>
                  <a:gs pos="100000">
                    <a:schemeClr val="accent3">
                      <a:lumMod val="50000"/>
                    </a:schemeClr>
                  </a:gs>
                </a:gsLst>
                <a:lin ang="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7861913" y="75939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華康細圓體(P)" panose="020F0300000000000000" pitchFamily="34" charset="-120"/>
                </a:rPr>
                <a:t>決定</a:t>
              </a:r>
              <a:endParaRPr lang="zh-HK" alt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華康細圓體(P)" panose="020F0300000000000000" pitchFamily="34" charset="-120"/>
              </a:endParaRPr>
            </a:p>
          </p:txBody>
        </p:sp>
      </p:grpSp>
      <p:sp>
        <p:nvSpPr>
          <p:cNvPr id="42" name="文字方塊 41"/>
          <p:cNvSpPr txBox="1"/>
          <p:nvPr/>
        </p:nvSpPr>
        <p:spPr>
          <a:xfrm>
            <a:off x="127959" y="1295191"/>
            <a:ext cx="728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/>
            <a:r>
              <a:rPr lang="zh-TW" altLang="en-US" sz="1400" dirty="0">
                <a:latin typeface="Calibri" panose="020F0502020204030204" pitchFamily="34" charset="0"/>
                <a:ea typeface="華康細圓體(P)" panose="020F0300000000000000" pitchFamily="34" charset="-120"/>
              </a:rPr>
              <a:t>注意</a:t>
            </a:r>
            <a:endParaRPr lang="en-US" altLang="zh-TW" sz="1400" dirty="0">
              <a:latin typeface="Calibri" panose="020F0502020204030204" pitchFamily="34" charset="0"/>
              <a:ea typeface="華康細圓體(P)" panose="020F0300000000000000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453522" y="1774123"/>
            <a:ext cx="64548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ea typeface="華康細圓體(P)" panose="020F0300000000000000" pitchFamily="34" charset="-120"/>
              </a:rPr>
              <a:t>Contemplating One’s Interiority in a Conversational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華康細圓體(P)" panose="020F0300000000000000" pitchFamily="34" charset="-120"/>
              </a:rPr>
              <a:t>A basic description and external revelation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華康細圓體(P)" panose="020F0300000000000000" pitchFamily="34" charset="-120"/>
              </a:rPr>
              <a:t>The interiority elicited in the counterpart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華康細圓體(P)" panose="020F0300000000000000" pitchFamily="34" charset="-120"/>
              </a:rPr>
              <a:t>Mutual revelation &amp; conversation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華康細圓體(P)" panose="020F0300000000000000" pitchFamily="34" charset="-120"/>
              </a:rPr>
              <a:t>From external to internal to deeper dimension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華康細圓體(P)" panose="020F0300000000000000" pitchFamily="34" charset="-120"/>
              </a:rPr>
              <a:t>From aware movement to the unaware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華康細圓體(P)" panose="020F0300000000000000" pitchFamily="34" charset="-120"/>
              </a:rPr>
              <a:t>From isolated movements to a regular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華康細圓體(P)" panose="020F0300000000000000" pitchFamily="34" charset="-120"/>
              </a:rPr>
              <a:t>From intellectual knowing to affective insight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華康細圓體(P)" panose="020F0300000000000000" pitchFamily="34" charset="-120"/>
              </a:rPr>
              <a:t>Mutually providing evidences to confirm or deny the discoveries or understanding.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華康細圓體(P)" panose="020F0300000000000000" pitchFamily="34" charset="-120"/>
              </a:rPr>
              <a:t>The affirmed discoveries can be the path towards conversion or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69305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2.bp.blogspot.com/-dF-x3peIC2I/T1sYdUQbhKI/AAAAAAAAFN8/3r-dLjMt3zM/s1600/salvation-of-Go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0" b="13089"/>
          <a:stretch/>
        </p:blipFill>
        <p:spPr bwMode="auto">
          <a:xfrm>
            <a:off x="1" y="1"/>
            <a:ext cx="9144000" cy="68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-39693" y="1"/>
            <a:ext cx="9180004" cy="685934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534692" y="539012"/>
            <a:ext cx="5989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7030A0"/>
                </a:solidFill>
                <a:latin typeface="華康細圓體(P)" panose="020F0300000000000000" pitchFamily="34" charset="-120"/>
                <a:ea typeface="華康細圓體(P)" panose="020F0300000000000000" pitchFamily="34" charset="-120"/>
              </a:rPr>
              <a:t>General Empirical Method (GEM)</a:t>
            </a:r>
            <a:endParaRPr lang="zh-TW" altLang="en-US" sz="3200" b="1" dirty="0">
              <a:solidFill>
                <a:srgbClr val="7030A0"/>
              </a:solidFill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50EDA9B-7384-4D8C-B63E-DFD19370939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11560" y="164329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>
                <a:solidFill>
                  <a:prstClr val="black"/>
                </a:solidFill>
              </a:rPr>
              <a:t>It renders the success of science since 17</a:t>
            </a:r>
            <a:r>
              <a:rPr lang="en-US" altLang="zh-HK" baseline="30000" dirty="0">
                <a:solidFill>
                  <a:prstClr val="black"/>
                </a:solidFill>
              </a:rPr>
              <a:t>th </a:t>
            </a:r>
            <a:r>
              <a:rPr lang="en-US" altLang="zh-HK" dirty="0">
                <a:solidFill>
                  <a:prstClr val="black"/>
                </a:solidFill>
              </a:rPr>
              <a:t>Century.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>
                <a:solidFill>
                  <a:prstClr val="black"/>
                </a:solidFill>
              </a:rPr>
              <a:t>The Operation of our consciousness is      empirical as well.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>
                <a:solidFill>
                  <a:prstClr val="black"/>
                </a:solidFill>
              </a:rPr>
              <a:t>It creates an ongoing and explorative dynamics leading to cumulative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>
                <a:solidFill>
                  <a:prstClr val="black"/>
                </a:solidFill>
              </a:rPr>
              <a:t>The interaction between nature and grace</a:t>
            </a:r>
            <a:endParaRPr lang="en-GB" altLang="zh-HK" dirty="0">
              <a:solidFill>
                <a:prstClr val="black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1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0015" y="1556792"/>
            <a:ext cx="3528392" cy="51845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1508" name="Rectangle 7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329989" cy="955524"/>
          </a:xfrm>
        </p:spPr>
        <p:txBody>
          <a:bodyPr rIns="37566">
            <a:normAutofit/>
          </a:bodyPr>
          <a:lstStyle/>
          <a:p>
            <a:r>
              <a:rPr lang="en-US" altLang="zh-TW" sz="4000" b="1" dirty="0">
                <a:latin typeface="+mn-lt"/>
                <a:ea typeface="華康勘亭流" panose="03000909000000000000" pitchFamily="65" charset="-120"/>
                <a:sym typeface="宋体" charset="-122"/>
              </a:rPr>
              <a:t>Conclusion</a:t>
            </a:r>
            <a:endParaRPr lang="zh-TW" altLang="en-US" sz="4000" b="1" dirty="0">
              <a:latin typeface="+mn-lt"/>
              <a:ea typeface="華康勘亭流" panose="03000909000000000000" pitchFamily="65" charset="-120"/>
              <a:sym typeface="宋体" charset="-122"/>
            </a:endParaRPr>
          </a:p>
        </p:txBody>
      </p:sp>
      <p:sp>
        <p:nvSpPr>
          <p:cNvPr id="21509" name="Rectangle 8"/>
          <p:cNvSpPr>
            <a:spLocks noGrp="1" noChangeArrowheads="1"/>
          </p:cNvSpPr>
          <p:nvPr>
            <p:ph idx="1"/>
          </p:nvPr>
        </p:nvSpPr>
        <p:spPr>
          <a:xfrm>
            <a:off x="368233" y="1628800"/>
            <a:ext cx="5139871" cy="5229200"/>
          </a:xfrm>
        </p:spPr>
        <p:txBody>
          <a:bodyPr rIns="37566">
            <a:normAutofit/>
          </a:bodyPr>
          <a:lstStyle/>
          <a:p>
            <a:pPr>
              <a:lnSpc>
                <a:spcPct val="120000"/>
              </a:lnSpc>
              <a:buSzPct val="93000"/>
            </a:pPr>
            <a:r>
              <a:rPr lang="en-US" altLang="zh-TW" dirty="0">
                <a:ea typeface="華康細圓體(P)" panose="020F0300000000000000" pitchFamily="34" charset="-120"/>
                <a:sym typeface="新細明體" charset="-120"/>
              </a:rPr>
              <a:t>The problem of the others in contemporary concerns.</a:t>
            </a:r>
          </a:p>
          <a:p>
            <a:pPr>
              <a:lnSpc>
                <a:spcPct val="120000"/>
              </a:lnSpc>
              <a:buSzPct val="93000"/>
            </a:pPr>
            <a:r>
              <a:rPr lang="en-US" altLang="zh-TW" dirty="0">
                <a:ea typeface="華康細圓體(P)" panose="020F0300000000000000" pitchFamily="34" charset="-120"/>
                <a:sym typeface="新細明體" charset="-120"/>
              </a:rPr>
              <a:t>The GEM provides a solid path to engage in this concern</a:t>
            </a:r>
            <a:endParaRPr lang="en-US" altLang="zh-TW" dirty="0">
              <a:ea typeface="華康細圓體(P)" panose="020F0300000000000000" pitchFamily="34" charset="-120"/>
            </a:endParaRPr>
          </a:p>
          <a:p>
            <a:pPr>
              <a:lnSpc>
                <a:spcPct val="120000"/>
              </a:lnSpc>
              <a:buSzPct val="93000"/>
            </a:pPr>
            <a:r>
              <a:rPr lang="en-US" altLang="zh-TW" dirty="0">
                <a:ea typeface="華康細圓體(P)" panose="020F0300000000000000" pitchFamily="34" charset="-120"/>
                <a:sym typeface="新細明體" charset="-120"/>
              </a:rPr>
              <a:t>It is also a way of being the Church &amp; doing Theology</a:t>
            </a:r>
          </a:p>
          <a:p>
            <a:pPr marL="0" indent="0" eaLnBrk="1" hangingPunct="1">
              <a:buSzPct val="93000"/>
              <a:buNone/>
            </a:pPr>
            <a:endParaRPr lang="en-US" altLang="zh-TW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  <a:p>
            <a:pPr eaLnBrk="1" hangingPunct="1">
              <a:buSzPct val="93000"/>
              <a:buFont typeface="Helvetica Neue" charset="0"/>
              <a:buBlip>
                <a:blip r:embed="rId4"/>
              </a:buBlip>
            </a:pPr>
            <a:endParaRPr lang="zh-TW" altLang="en-US" sz="2800" dirty="0">
              <a:latin typeface="華康細圓體(P)" panose="020F0300000000000000" pitchFamily="34" charset="-120"/>
              <a:ea typeface="華康細圓體(P)" panose="020F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744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523</Words>
  <Application>Microsoft Office PowerPoint</Application>
  <PresentationFormat>如螢幕大小 (4:3)</PresentationFormat>
  <Paragraphs>102</Paragraphs>
  <Slides>9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Helvetica Neue</vt:lpstr>
      <vt:lpstr>華康細圓體(P)</vt:lpstr>
      <vt:lpstr>Arial</vt:lpstr>
      <vt:lpstr>Calibri</vt:lpstr>
      <vt:lpstr>Office 佈景主題</vt:lpstr>
      <vt:lpstr>3_Office 佈景主題</vt:lpstr>
      <vt:lpstr>A Response to Fr. Whelan’s Presentation on Lonergan’s Idea of Reconciliation</vt:lpstr>
      <vt:lpstr>PowerPoint 簡報</vt:lpstr>
      <vt:lpstr>The Conditions of this Reconciliation</vt:lpstr>
      <vt:lpstr>A SD Experience</vt:lpstr>
      <vt:lpstr>A SD Experience</vt:lpstr>
      <vt:lpstr>A recent SD Experience</vt:lpstr>
      <vt:lpstr>PowerPoint 簡報</vt:lpstr>
      <vt:lpstr>PowerPoint 簡報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Xavier House</dc:creator>
  <cp:lastModifiedBy>Stephen Tong</cp:lastModifiedBy>
  <cp:revision>86</cp:revision>
  <dcterms:created xsi:type="dcterms:W3CDTF">2017-06-13T06:57:44Z</dcterms:created>
  <dcterms:modified xsi:type="dcterms:W3CDTF">2019-10-22T10:43:14Z</dcterms:modified>
</cp:coreProperties>
</file>